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Playfair Display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4A577B9-833B-489D-B761-809FE60DB4C7}">
  <a:tblStyle styleId="{54A577B9-833B-489D-B761-809FE60DB4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PlayfairDisplay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PlayfairDisplay-italic.fntdata"/><Relationship Id="rId23" Type="http://schemas.openxmlformats.org/officeDocument/2006/relationships/slide" Target="slides/slide17.xml"/><Relationship Id="rId67" Type="http://schemas.openxmlformats.org/officeDocument/2006/relationships/font" Target="fonts/PlayfairDisplay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layfairDisplay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sbylopez.github.io/NESSIS2017_files/NESSIS_2017.html#how-often-does-the-best-team-win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sbylopez.github.io/NESSIS2017_files/NESSIS_2017.html#how-often-does-the-best-team-win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c12421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c12421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75f07d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75f07d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c124210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4c124210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rPr>
              <a:t>Matt</a:t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c124210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c124210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c124210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c124210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75f07da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75f07da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c124210e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c124210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&gt; 2 seconds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4c124210e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4c124210e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c124210e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c124210e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c124210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c124210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4c124210e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4c124210e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4c124210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4c124210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Matt: Also say Thanks to M. Lopez, NextGenStats, NFL, and Stats department, Simon Fraser University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4c124210e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4c124210e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c1c852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c1c852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c124210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4c124210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receiver on each team with the most routes run this is a visualization of their routes being clustered by shape, and classified.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75f07d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75f07d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receiver on each team with the most routes run this is a visualization of their routes being clustered by shape, and classified.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475f07da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475f07da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receiver on each team with the most routes run this is a visualization of their routes being clustered by shape, and classified.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c124210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c124210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4c124210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4c124210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LEGENDS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are there two receivers from the same team?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Highlights different player usage, even within the same team for players that do the role differently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475f07da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475f07da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LEGENDS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are there two receivers from the same team?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Highlights different player usage, even within the same team for players that do the role differently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c124210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c124210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LEGENDS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are we just using 4 routes?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routes had the largest sample size and have the more realistic estimates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players have similar route composition, why are we comparing them?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Because each player has different strengths for each type of route (next slides)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c124210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c124210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LEGENDS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does the darkness of the colour mean?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Darker colour is connected to bigger plays on average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4c124210e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4c124210e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4c124210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4c124210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does the colour mean?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Darker colour is related to more frequently completed and positive plays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c124210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c124210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c124210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c124210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duos?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We can explain those to people at our booth, print them out and show people if they ask us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c124210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c124210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Try to trim GIF to same length as other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is Denver blue and Oakland red?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Defense gets blue, offense gets red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Yea before they were just darker version, I changed it for consistency with our future slides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c124210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c124210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of arrow indicates the direction they’re running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arrow indicates the magnitude of the speed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offence, openness can be used to identify good attacking opportunity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defence, interested in how to suppress the openness of the offence team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c124210e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c124210e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rPr>
              <a:t>From there we were able to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c124210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c124210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2200"/>
              <a:buFont typeface="Lato"/>
              <a:buAutoNum type="alphaLcPeriod"/>
            </a:pPr>
            <a:r>
              <a:rPr lang="en" sz="2200"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rPr>
              <a:t>based on the current speed and direction of travel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475f07da3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475f07da3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o speed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75f07da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75f07da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75f07da3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75f07da3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75f07da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75f07da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c124210e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c124210e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kth player at time I we compute a bivariate normal taking into account the velocity of the player, and project it one second ahead of them.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c124210e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c124210e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4c124210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4c124210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the plots a bit as the audience may not be familiar with this,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are the dots,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does the color represent,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is the scenario here, ball snap? time of throw?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c124210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c124210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the scale of color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the plots a bit as the audience may not be familiar with this, eg what are the dots, what does the color represent, what does the arrow represents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Tttle: What we propose??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4c124210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4c124210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the scale of color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the plots a bit as the audience may not be familiar with this, eg what are the dots, what does the color represent, what does the arrow represents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Tttle: What we propose??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openness, not control?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openness good at the moment or is openness good at a 1sec later?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4c124210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4c124210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the scale of color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the plots a bit as the audience may not be familiar with this, eg what are the dots, what does the color represent, what does the arrow represents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Tttle: What we propose??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openness, not control?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openness good at the moment or is openness good at a 1sec later?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75f07da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75f07da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the scale of color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the plots a bit as the audience may not be familiar with this, eg what are the dots, what does the color represent, what does the arrow represents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Tttle: What we propose??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openness, not control?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openness good at the moment or is openness good at a 1sec later?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4c124210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4c124210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c124210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c124210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75f07da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75f07da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rPr>
              <a:t>Matt</a:t>
            </a:r>
            <a:endParaRPr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75f07da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75f07da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c124210e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c124210e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4c124210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4c124210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4c124210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4c124210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might be a way of transitioning to result-based vs process-based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Stolen idea from Michael Lopez’s slide at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https://statsbylopez.github.io/NESSIS2017_files/NESSIS_2017.html#how-often-does-the-best-team-win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4c124210e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4c124210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demonstrated a unsuccessful good play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Stolen idea from Michael Lopez’s slide at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https://statsbylopez.github.io/NESSIS2017_files/NESSIS_2017.html#how-often-does-the-best-team-win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4c124210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4c124210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Useful results, concern is that these are not the results of interest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Rebuttal: We have not assigned value to spaces on field yet, future work section valid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4c124210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4c124210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thinking this moves to the poster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c124210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c124210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show another example of a successful pass?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we change the title of each plot?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what Voronoi plots are and what they ignore (speed, dir) and what that causes (overestimation of controlled space)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c124210e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c124210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we don’t need to show the comparison, put it here for our reference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4c124210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4c124210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4c124210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4c124210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75f07da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75f07da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75f07da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75f07da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75f07da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75f07da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75f07d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75f07d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A6192E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  <a:defRPr>
                <a:solidFill>
                  <a:srgbClr val="54585A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  <a:defRPr>
                <a:solidFill>
                  <a:srgbClr val="54585A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■"/>
              <a:defRPr>
                <a:solidFill>
                  <a:srgbClr val="54585A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●"/>
              <a:defRPr>
                <a:solidFill>
                  <a:srgbClr val="54585A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  <a:defRPr>
                <a:solidFill>
                  <a:srgbClr val="54585A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■"/>
              <a:defRPr>
                <a:solidFill>
                  <a:srgbClr val="54585A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●"/>
              <a:defRPr>
                <a:solidFill>
                  <a:srgbClr val="54585A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  <a:defRPr>
                <a:solidFill>
                  <a:srgbClr val="54585A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54585A"/>
              </a:buClr>
              <a:buSzPts val="1400"/>
              <a:buChar char="■"/>
              <a:defRPr>
                <a:solidFill>
                  <a:srgbClr val="54585A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54585A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192E"/>
              </a:buClr>
              <a:buSzPts val="3200"/>
              <a:buFont typeface="Playfair Display"/>
              <a:buNone/>
              <a:defRPr b="1" sz="3200">
                <a:solidFill>
                  <a:srgbClr val="A6192E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Font typeface="Lato"/>
              <a:buChar char="●"/>
              <a:defRPr sz="1800"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○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■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●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○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■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●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○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4585A"/>
              </a:buClr>
              <a:buSzPts val="1400"/>
              <a:buFont typeface="Lato"/>
              <a:buChar char="■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28.jpg"/><Relationship Id="rId11" Type="http://schemas.openxmlformats.org/officeDocument/2006/relationships/image" Target="../media/image6.jpg"/><Relationship Id="rId10" Type="http://schemas.openxmlformats.org/officeDocument/2006/relationships/image" Target="../media/image52.png"/><Relationship Id="rId9" Type="http://schemas.openxmlformats.org/officeDocument/2006/relationships/hyperlink" Target="mailto:matthew_reyers@sfu.ca" TargetMode="External"/><Relationship Id="rId5" Type="http://schemas.openxmlformats.org/officeDocument/2006/relationships/hyperlink" Target="mailto:yifan_wu@sfu.ca" TargetMode="External"/><Relationship Id="rId6" Type="http://schemas.openxmlformats.org/officeDocument/2006/relationships/hyperlink" Target="https://twitter.com/lucaswu123" TargetMode="External"/><Relationship Id="rId7" Type="http://schemas.openxmlformats.org/officeDocument/2006/relationships/hyperlink" Target="mailto:james_thomson_2@sfu.ca" TargetMode="External"/><Relationship Id="rId8" Type="http://schemas.openxmlformats.org/officeDocument/2006/relationships/hyperlink" Target="mailto:dani_chu@sfu.ca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gif"/><Relationship Id="rId4" Type="http://schemas.openxmlformats.org/officeDocument/2006/relationships/image" Target="../media/image4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gif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43.png"/><Relationship Id="rId8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jp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53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mailto:dani_chu@sfu.ca" TargetMode="External"/><Relationship Id="rId4" Type="http://schemas.openxmlformats.org/officeDocument/2006/relationships/hyperlink" Target="https://twitter.com/chuurveg" TargetMode="External"/><Relationship Id="rId5" Type="http://schemas.openxmlformats.org/officeDocument/2006/relationships/hyperlink" Target="mailto:matthew_reyers@sfu.ca" TargetMode="External"/><Relationship Id="rId6" Type="http://schemas.openxmlformats.org/officeDocument/2006/relationships/hyperlink" Target="mailto:james_thomson_2@sfu.ca" TargetMode="External"/><Relationship Id="rId7" Type="http://schemas.openxmlformats.org/officeDocument/2006/relationships/hyperlink" Target="mailto:yifan_wu@sfu.ca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311700" y="21063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Routes to Success</a:t>
            </a:r>
            <a:endParaRPr/>
          </a:p>
        </p:txBody>
      </p:sp>
      <p:pic>
        <p:nvPicPr>
          <p:cNvPr id="105" name="Google Shape;1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222" y="3297043"/>
            <a:ext cx="5189550" cy="161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222" y="359775"/>
            <a:ext cx="5189550" cy="161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>
            <p:ph idx="4294967295" type="subTitle"/>
          </p:nvPr>
        </p:nvSpPr>
        <p:spPr>
          <a:xfrm>
            <a:off x="311726" y="2732400"/>
            <a:ext cx="8520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54585A"/>
                </a:solidFill>
              </a:rPr>
              <a:t>Dani Chu, Matthew Reyers, James Thomson, Lucas Wu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2200"/>
              <a:buFont typeface="Lato"/>
              <a:buChar char="●"/>
            </a:pPr>
            <a:r>
              <a:rPr lang="en" sz="2200"/>
              <a:t>Choice between 3 Themes</a:t>
            </a:r>
            <a:endParaRPr sz="2200"/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Understanding Speed</a:t>
            </a:r>
            <a:endParaRPr sz="2200"/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Propose a Rule Change</a:t>
            </a:r>
            <a:endParaRPr sz="2200"/>
          </a:p>
          <a:p>
            <a:pPr indent="-368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b="1" lang="en" sz="2200"/>
              <a:t>Identify Best Receiver-Route Combinations</a:t>
            </a:r>
            <a:endParaRPr b="1" sz="2200"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25" y="1824737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25" y="2282087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25" y="2800412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260875" y="969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</a:t>
            </a:r>
            <a:r>
              <a:rPr lang="en" sz="2200">
                <a:solidFill>
                  <a:srgbClr val="54585A"/>
                </a:solidFill>
              </a:rPr>
              <a:t>layer route profiles </a:t>
            </a:r>
            <a:endParaRPr sz="2200">
              <a:solidFill>
                <a:srgbClr val="54585A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Monitor player tendencies, usage and effectiveness</a:t>
            </a:r>
            <a:endParaRPr sz="20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</a:t>
            </a:r>
            <a:r>
              <a:rPr lang="en" sz="2200"/>
              <a:t>lay evaluation metrics </a:t>
            </a:r>
            <a:endParaRPr sz="22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Evaluate the play book</a:t>
            </a:r>
            <a:endParaRPr sz="20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</a:t>
            </a:r>
            <a:r>
              <a:rPr lang="en" sz="2200">
                <a:solidFill>
                  <a:srgbClr val="54585A"/>
                </a:solidFill>
              </a:rPr>
              <a:t>lay database </a:t>
            </a:r>
            <a:endParaRPr sz="2200">
              <a:solidFill>
                <a:srgbClr val="54585A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Identify plays of interest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Pull film quickly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Save 1000s of hours tagging film</a:t>
            </a:r>
            <a:endParaRPr sz="2000"/>
          </a:p>
        </p:txBody>
      </p:sp>
      <p:sp>
        <p:nvSpPr>
          <p:cNvPr id="194" name="Google Shape;194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158677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253851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34902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395775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442527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Routes</a:t>
            </a:r>
            <a:endParaRPr/>
          </a:p>
        </p:txBody>
      </p:sp>
      <p:sp>
        <p:nvSpPr>
          <p:cNvPr id="205" name="Google Shape;205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Route?</a:t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977" y="1152475"/>
            <a:ext cx="533054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Play Design</a:t>
            </a: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635" y="1132625"/>
            <a:ext cx="4620725" cy="37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Identify Routes?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For all routes 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Standardize to same starting point and direction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Fit Bezier curves  </a:t>
            </a:r>
            <a:endParaRPr sz="2200">
              <a:solidFill>
                <a:srgbClr val="000000"/>
              </a:solidFill>
            </a:endParaRPr>
          </a:p>
          <a:p>
            <a:pPr indent="-3683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" sz="2200">
                <a:solidFill>
                  <a:srgbClr val="000000"/>
                </a:solidFill>
              </a:rPr>
              <a:t>Observations are control points, smooths routes</a:t>
            </a:r>
            <a:endParaRPr sz="2200"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25" y="215811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25" y="166966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200" y="267067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 fit bezier curves to the position data using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Where t is defined from [0,1], the bezier interval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 is the number of control points (knots) we use to define the shape of the curve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 Weights </a:t>
            </a:r>
            <a:r>
              <a:rPr i="1" lang="en" sz="2200"/>
              <a:t>w</a:t>
            </a:r>
            <a:r>
              <a:rPr lang="en" sz="2200"/>
              <a:t> are the coordinate values which we fit to the curve </a:t>
            </a:r>
            <a:endParaRPr sz="2200"/>
          </a:p>
        </p:txBody>
      </p:sp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Bezier Curves</a:t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900" y="1608400"/>
            <a:ext cx="3830201" cy="10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Control Points</a:t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25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Control Points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Control Points</a:t>
            </a:r>
            <a:endParaRPr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00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686" y="1129750"/>
            <a:ext cx="1867126" cy="26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680" y="1129750"/>
            <a:ext cx="1867126" cy="266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678175" y="3797075"/>
            <a:ext cx="1867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Lucas Wu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PhD Student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Simon Fraser University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uFill>
                  <a:noFill/>
                </a:uFill>
                <a:hlinkClick r:id="rId5"/>
              </a:rPr>
              <a:t>yifan_wu@sfu.ca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uFill>
                  <a:noFill/>
                </a:uFill>
                <a:hlinkClick r:id="rId6"/>
              </a:rPr>
              <a:t>@lucaswu123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2651625" y="3797075"/>
            <a:ext cx="1867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James Thomson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MSc Student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Simon Fraser University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uFill>
                  <a:noFill/>
                </a:uFill>
                <a:hlinkClick r:id="rId7"/>
              </a:rPr>
              <a:t>james_thomson_2@sfu.ca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6598650" y="3797075"/>
            <a:ext cx="1867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Dani Chu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MSc Student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Simon Fraser University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uFill>
                  <a:noFill/>
                </a:uFill>
                <a:hlinkClick r:id="rId8"/>
              </a:rPr>
              <a:t>dani_chu@sfu.ca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@chuurveg</a:t>
            </a:r>
            <a:endParaRPr sz="1100"/>
          </a:p>
        </p:txBody>
      </p:sp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4625125" y="3797075"/>
            <a:ext cx="1867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Matthew Reyers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MSc Student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Simon Fraser University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matthew_reyers</a:t>
            </a:r>
            <a:r>
              <a:rPr lang="en" sz="1100">
                <a:uFill>
                  <a:noFill/>
                </a:uFill>
                <a:hlinkClick r:id="rId9"/>
              </a:rPr>
              <a:t>@sfu.ca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225" y="1129700"/>
            <a:ext cx="1867199" cy="266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25125" y="1129750"/>
            <a:ext cx="1867126" cy="266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Control Points</a:t>
            </a:r>
            <a:endParaRPr/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00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Routes Of Different Speeds</a:t>
            </a:r>
            <a:endParaRPr/>
          </a:p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625" y="1152475"/>
            <a:ext cx="604942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Clustering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b="0" l="3746" r="3746" t="0"/>
          <a:stretch/>
        </p:blipFill>
        <p:spPr>
          <a:xfrm>
            <a:off x="1467075" y="1017450"/>
            <a:ext cx="6209875" cy="39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Clustering</a:t>
            </a:r>
            <a:endParaRPr/>
          </a:p>
        </p:txBody>
      </p:sp>
      <p:pic>
        <p:nvPicPr>
          <p:cNvPr id="281" name="Google Shape;281;p47"/>
          <p:cNvPicPr preferRelativeResize="0"/>
          <p:nvPr/>
        </p:nvPicPr>
        <p:blipFill rotWithShape="1">
          <a:blip r:embed="rId3">
            <a:alphaModFix/>
          </a:blip>
          <a:srcRect b="7748" l="0" r="0" t="7756"/>
          <a:stretch/>
        </p:blipFill>
        <p:spPr>
          <a:xfrm>
            <a:off x="1467075" y="1017450"/>
            <a:ext cx="6209876" cy="39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Labelling</a:t>
            </a:r>
            <a:endParaRPr/>
          </a:p>
        </p:txBody>
      </p:sp>
      <p:sp>
        <p:nvSpPr>
          <p:cNvPr id="288" name="Google Shape;288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375" y="1017450"/>
            <a:ext cx="3821249" cy="38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Profiles</a:t>
            </a:r>
            <a:endParaRPr/>
          </a:p>
        </p:txBody>
      </p:sp>
      <p:sp>
        <p:nvSpPr>
          <p:cNvPr id="295" name="Google Shape;295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</a:t>
            </a:r>
            <a:r>
              <a:rPr lang="en"/>
              <a:t>Comparisons</a:t>
            </a:r>
            <a:endParaRPr/>
          </a:p>
        </p:txBody>
      </p:sp>
      <p:sp>
        <p:nvSpPr>
          <p:cNvPr id="301" name="Google Shape;301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Comparisons</a:t>
            </a:r>
            <a:endParaRPr/>
          </a:p>
        </p:txBody>
      </p:sp>
      <p:sp>
        <p:nvSpPr>
          <p:cNvPr id="308" name="Google Shape;308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Comparisons</a:t>
            </a:r>
            <a:endParaRPr/>
          </a:p>
        </p:txBody>
      </p:sp>
      <p:sp>
        <p:nvSpPr>
          <p:cNvPr id="315" name="Google Shape;315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Routes Lead to Big Plays?</a:t>
            </a:r>
            <a:endParaRPr/>
          </a:p>
        </p:txBody>
      </p:sp>
      <p:sp>
        <p:nvSpPr>
          <p:cNvPr id="322" name="Google Shape;322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875" y="1093650"/>
            <a:ext cx="6878254" cy="382125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3"/>
          <p:cNvSpPr txBox="1"/>
          <p:nvPr/>
        </p:nvSpPr>
        <p:spPr>
          <a:xfrm>
            <a:off x="8126752" y="2076175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53"/>
          <p:cNvSpPr txBox="1"/>
          <p:nvPr/>
        </p:nvSpPr>
        <p:spPr>
          <a:xfrm>
            <a:off x="8137185" y="3071424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75" y="2159750"/>
            <a:ext cx="439650" cy="12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NFL Big Data Bowl</a:t>
            </a:r>
            <a:endParaRPr/>
          </a:p>
        </p:txBody>
      </p:sp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311700" y="1152475"/>
            <a:ext cx="540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Inaugural</a:t>
            </a:r>
            <a:r>
              <a:rPr lang="en" sz="2200"/>
              <a:t> Event designed to: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Involve Next Gen Stats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Generate new ideas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Demonstrate analyst talent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25" y="1636637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25" y="2147937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25" y="26592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666" y="0"/>
            <a:ext cx="3425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Routes Lead to Consistent Success?</a:t>
            </a:r>
            <a:endParaRPr/>
          </a:p>
        </p:txBody>
      </p:sp>
      <p:sp>
        <p:nvSpPr>
          <p:cNvPr id="332" name="Google Shape;332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875" y="1093650"/>
            <a:ext cx="6878254" cy="382125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4"/>
          <p:cNvSpPr txBox="1"/>
          <p:nvPr/>
        </p:nvSpPr>
        <p:spPr>
          <a:xfrm>
            <a:off x="8126752" y="2076175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54"/>
          <p:cNvSpPr txBox="1"/>
          <p:nvPr/>
        </p:nvSpPr>
        <p:spPr>
          <a:xfrm>
            <a:off x="8137185" y="3071424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75" y="2159750"/>
            <a:ext cx="439650" cy="12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Route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Combinations</a:t>
            </a:r>
            <a:endParaRPr/>
          </a:p>
        </p:txBody>
      </p:sp>
      <p:sp>
        <p:nvSpPr>
          <p:cNvPr id="342" name="Google Shape;342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Result-based Evaluation of Route Combinations</a:t>
            </a:r>
            <a:endParaRPr/>
          </a:p>
        </p:txBody>
      </p:sp>
      <p:sp>
        <p:nvSpPr>
          <p:cNvPr id="348" name="Google Shape;34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Grouped duos of routes into 4 groups based on the results of the play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Consistent &amp; Big Play Potential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Inconsistent &amp; Big Play Potential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Consistent &amp; Less Big Play Potential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Inconsistent &amp; Less Big Play Potential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We found one of the best combination duos is the Out &amp; Go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49" name="Google Shape;349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17778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2121137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24644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281657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7"/>
          <p:cNvPicPr preferRelativeResize="0"/>
          <p:nvPr/>
        </p:nvPicPr>
        <p:blipFill rotWithShape="1">
          <a:blip r:embed="rId3">
            <a:alphaModFix/>
          </a:blip>
          <a:srcRect b="2832" l="20906" r="20661" t="2119"/>
          <a:stretch/>
        </p:blipFill>
        <p:spPr>
          <a:xfrm rot="5400000">
            <a:off x="5605850" y="621688"/>
            <a:ext cx="2456776" cy="39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</a:t>
            </a:r>
            <a:endParaRPr/>
          </a:p>
        </p:txBody>
      </p:sp>
      <p:sp>
        <p:nvSpPr>
          <p:cNvPr id="360" name="Google Shape;360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93809"/>
            <a:ext cx="4127513" cy="225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Quantify Openness?</a:t>
            </a:r>
            <a:endParaRPr/>
          </a:p>
        </p:txBody>
      </p:sp>
      <p:sp>
        <p:nvSpPr>
          <p:cNvPr id="367" name="Google Shape;367;p58"/>
          <p:cNvSpPr txBox="1"/>
          <p:nvPr>
            <p:ph idx="1" type="body"/>
          </p:nvPr>
        </p:nvSpPr>
        <p:spPr>
          <a:xfrm>
            <a:off x="311700" y="1141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to consider: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Nearest defenders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Speed of receivers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 of receivers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Space created by teammates</a:t>
            </a:r>
            <a:endParaRPr/>
          </a:p>
        </p:txBody>
      </p:sp>
      <p:sp>
        <p:nvSpPr>
          <p:cNvPr id="368" name="Google Shape;368;p5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300" y="1152475"/>
            <a:ext cx="3969950" cy="22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17778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207877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237975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2710037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Openness</a:t>
            </a:r>
            <a:endParaRPr/>
          </a:p>
        </p:txBody>
      </p:sp>
      <p:sp>
        <p:nvSpPr>
          <p:cNvPr id="379" name="Google Shape;37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Calculating field control of a player at the time of release of a ball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compute team field control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</a:t>
            </a:r>
            <a:r>
              <a:rPr lang="en" sz="2200"/>
              <a:t>ontrol is estimated at 1 second into the future from the time of the football being released</a:t>
            </a:r>
            <a:endParaRPr sz="2200"/>
          </a:p>
        </p:txBody>
      </p:sp>
      <p:pic>
        <p:nvPicPr>
          <p:cNvPr id="380" name="Google Shape;3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50" y="1667050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Player Openness</a:t>
            </a:r>
            <a:endParaRPr/>
          </a:p>
        </p:txBody>
      </p:sp>
      <p:sp>
        <p:nvSpPr>
          <p:cNvPr id="386" name="Google Shape;38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Bivariate normal is projected ahead of the player in the direction of movement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Control is estimated at 1 second into the future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The mean of the bivariate is estimated by the current position plus the expected distance travelled over a second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Covariance takes into account speed and direction </a:t>
            </a:r>
            <a:endParaRPr sz="2200"/>
          </a:p>
        </p:txBody>
      </p:sp>
      <p:pic>
        <p:nvPicPr>
          <p:cNvPr id="387" name="Google Shape;3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50" y="243256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50" y="3196100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</a:t>
            </a:r>
            <a:r>
              <a:rPr lang="en"/>
              <a:t>Control - Stationary</a:t>
            </a:r>
            <a:endParaRPr/>
          </a:p>
        </p:txBody>
      </p:sp>
      <p:sp>
        <p:nvSpPr>
          <p:cNvPr id="394" name="Google Shape;394;p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61"/>
          <p:cNvPicPr preferRelativeResize="0"/>
          <p:nvPr/>
        </p:nvPicPr>
        <p:blipFill rotWithShape="1">
          <a:blip r:embed="rId3">
            <a:alphaModFix/>
          </a:blip>
          <a:srcRect b="24664" l="0" r="49471" t="0"/>
          <a:stretch/>
        </p:blipFill>
        <p:spPr>
          <a:xfrm>
            <a:off x="1697725" y="1017450"/>
            <a:ext cx="4912451" cy="377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1"/>
          <p:cNvSpPr txBox="1"/>
          <p:nvPr/>
        </p:nvSpPr>
        <p:spPr>
          <a:xfrm>
            <a:off x="363875" y="4652909"/>
            <a:ext cx="24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(Fernandez &amp; Bornn, 2018)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Control - On the Move</a:t>
            </a:r>
            <a:endParaRPr/>
          </a:p>
        </p:txBody>
      </p:sp>
      <p:sp>
        <p:nvSpPr>
          <p:cNvPr id="402" name="Google Shape;402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62"/>
          <p:cNvPicPr preferRelativeResize="0"/>
          <p:nvPr/>
        </p:nvPicPr>
        <p:blipFill rotWithShape="1">
          <a:blip r:embed="rId3">
            <a:alphaModFix/>
          </a:blip>
          <a:srcRect b="22773" l="50223" r="0" t="0"/>
          <a:stretch/>
        </p:blipFill>
        <p:spPr>
          <a:xfrm>
            <a:off x="2154225" y="991825"/>
            <a:ext cx="5022479" cy="40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2"/>
          <p:cNvSpPr txBox="1"/>
          <p:nvPr/>
        </p:nvSpPr>
        <p:spPr>
          <a:xfrm>
            <a:off x="311700" y="4618425"/>
            <a:ext cx="24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</a:t>
            </a:r>
            <a:r>
              <a:rPr lang="en" sz="1100"/>
              <a:t>Fernandez &amp; Bornn, 2018)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</a:t>
            </a:r>
            <a:r>
              <a:rPr lang="en"/>
              <a:t> Control</a:t>
            </a:r>
            <a:endParaRPr/>
          </a:p>
        </p:txBody>
      </p:sp>
      <p:sp>
        <p:nvSpPr>
          <p:cNvPr id="410" name="Google Shape;410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63"/>
          <p:cNvPicPr preferRelativeResize="0"/>
          <p:nvPr/>
        </p:nvPicPr>
        <p:blipFill rotWithShape="1">
          <a:blip r:embed="rId3">
            <a:alphaModFix/>
          </a:blip>
          <a:srcRect b="27782" l="0" r="0" t="0"/>
          <a:stretch/>
        </p:blipFill>
        <p:spPr>
          <a:xfrm>
            <a:off x="539825" y="1017450"/>
            <a:ext cx="8674001" cy="32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3"/>
          <p:cNvSpPr txBox="1"/>
          <p:nvPr/>
        </p:nvSpPr>
        <p:spPr>
          <a:xfrm>
            <a:off x="311700" y="4618425"/>
            <a:ext cx="242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(Fernandez &amp; Bornn, 2018)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Participants</a:t>
            </a:r>
            <a:endParaRPr/>
          </a:p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1000 applicants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125 submissions</a:t>
            </a:r>
            <a:endParaRPr sz="2200"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AutoNum type="romanLcPeriod"/>
            </a:pPr>
            <a:r>
              <a:rPr lang="en" sz="2200"/>
              <a:t>Split between College and Open Divisions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4 Finalists from each division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25" y="1636637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25" y="243256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20339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691" y="3228475"/>
            <a:ext cx="2487431" cy="13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8625" y="3228475"/>
            <a:ext cx="1077750" cy="13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 rotWithShape="1">
          <a:blip r:embed="rId6">
            <a:alphaModFix/>
          </a:blip>
          <a:srcRect b="0" l="32063" r="31204" t="0"/>
          <a:stretch/>
        </p:blipFill>
        <p:spPr>
          <a:xfrm>
            <a:off x="477613" y="3228475"/>
            <a:ext cx="1077750" cy="142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1866" y="3228475"/>
            <a:ext cx="1306323" cy="13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estimated player control with a bivariate normal distribution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8" name="Google Shape;418;p6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Player Control</a:t>
            </a:r>
            <a:endParaRPr/>
          </a:p>
        </p:txBody>
      </p:sp>
      <p:pic>
        <p:nvPicPr>
          <p:cNvPr id="419" name="Google Shape;4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049" y="1497875"/>
            <a:ext cx="3931900" cy="12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513" y="2503600"/>
            <a:ext cx="2197900" cy="9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297750"/>
            <a:ext cx="4393575" cy="15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075" y="3403888"/>
            <a:ext cx="2374975" cy="1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825" y="3547800"/>
            <a:ext cx="1885650" cy="10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2101" y="2503601"/>
            <a:ext cx="2545699" cy="9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Control</a:t>
            </a:r>
            <a:endParaRPr/>
          </a:p>
        </p:txBody>
      </p:sp>
      <p:sp>
        <p:nvSpPr>
          <p:cNvPr id="430" name="Google Shape;430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 take this “control” we’ve calculated for each player on the field and compute the team “control”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 probability density control at a point p on the field is the normalization of a player’s bivariate distribution, </a:t>
            </a:r>
            <a:r>
              <a:rPr i="1" lang="en" sz="2200"/>
              <a:t>f</a:t>
            </a:r>
            <a:endParaRPr i="1"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sum of players control for each point gives us team control of the field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00" y="2686125"/>
            <a:ext cx="2138150" cy="101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925" y="1010200"/>
            <a:ext cx="6232598" cy="396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700" y="2315600"/>
            <a:ext cx="718250" cy="7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45" name="Google Shape;445;p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000" y="1005093"/>
            <a:ext cx="6146700" cy="397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700" y="2315600"/>
            <a:ext cx="718250" cy="7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53" name="Google Shape;453;p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68"/>
          <p:cNvPicPr preferRelativeResize="0"/>
          <p:nvPr/>
        </p:nvPicPr>
        <p:blipFill rotWithShape="1">
          <a:blip r:embed="rId3">
            <a:alphaModFix/>
          </a:blip>
          <a:srcRect b="13202" l="29671" r="8408" t="3450"/>
          <a:stretch/>
        </p:blipFill>
        <p:spPr>
          <a:xfrm>
            <a:off x="810225" y="966775"/>
            <a:ext cx="6840420" cy="4028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68"/>
          <p:cNvGrpSpPr/>
          <p:nvPr/>
        </p:nvGrpSpPr>
        <p:grpSpPr>
          <a:xfrm>
            <a:off x="7650650" y="2113701"/>
            <a:ext cx="1271425" cy="1415499"/>
            <a:chOff x="7726850" y="2189901"/>
            <a:chExt cx="1271425" cy="1415499"/>
          </a:xfrm>
        </p:grpSpPr>
        <p:pic>
          <p:nvPicPr>
            <p:cNvPr id="456" name="Google Shape;456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26850" y="2272625"/>
              <a:ext cx="383725" cy="1259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68"/>
            <p:cNvSpPr txBox="1"/>
            <p:nvPr/>
          </p:nvSpPr>
          <p:spPr>
            <a:xfrm>
              <a:off x="8034375" y="2189901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Offense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8" name="Google Shape;458;p68"/>
            <p:cNvSpPr txBox="1"/>
            <p:nvPr/>
          </p:nvSpPr>
          <p:spPr>
            <a:xfrm>
              <a:off x="8034375" y="2703751"/>
              <a:ext cx="881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Neutral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9" name="Google Shape;459;p68"/>
            <p:cNvSpPr txBox="1"/>
            <p:nvPr/>
          </p:nvSpPr>
          <p:spPr>
            <a:xfrm>
              <a:off x="8034375" y="3211800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65" name="Google Shape;465;p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69"/>
          <p:cNvPicPr preferRelativeResize="0"/>
          <p:nvPr/>
        </p:nvPicPr>
        <p:blipFill rotWithShape="1">
          <a:blip r:embed="rId3">
            <a:alphaModFix/>
          </a:blip>
          <a:srcRect b="0" l="0" r="14288" t="0"/>
          <a:stretch/>
        </p:blipFill>
        <p:spPr>
          <a:xfrm>
            <a:off x="237988" y="1057450"/>
            <a:ext cx="8058428" cy="3583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69"/>
          <p:cNvGrpSpPr/>
          <p:nvPr/>
        </p:nvGrpSpPr>
        <p:grpSpPr>
          <a:xfrm>
            <a:off x="7876075" y="1775751"/>
            <a:ext cx="1271425" cy="1415499"/>
            <a:chOff x="7726850" y="2189901"/>
            <a:chExt cx="1271425" cy="1415499"/>
          </a:xfrm>
        </p:grpSpPr>
        <p:pic>
          <p:nvPicPr>
            <p:cNvPr id="468" name="Google Shape;46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26850" y="2272625"/>
              <a:ext cx="383725" cy="1259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69"/>
            <p:cNvSpPr txBox="1"/>
            <p:nvPr/>
          </p:nvSpPr>
          <p:spPr>
            <a:xfrm>
              <a:off x="8034375" y="2189901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Offense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0" name="Google Shape;470;p69"/>
            <p:cNvSpPr txBox="1"/>
            <p:nvPr/>
          </p:nvSpPr>
          <p:spPr>
            <a:xfrm>
              <a:off x="8034375" y="2703751"/>
              <a:ext cx="881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Neutral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1" name="Google Shape;471;p69"/>
            <p:cNvSpPr txBox="1"/>
            <p:nvPr/>
          </p:nvSpPr>
          <p:spPr>
            <a:xfrm>
              <a:off x="8034375" y="3211800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Incomplete</a:t>
            </a:r>
            <a:r>
              <a:rPr lang="en"/>
              <a:t> - Openness</a:t>
            </a:r>
            <a:endParaRPr/>
          </a:p>
        </p:txBody>
      </p:sp>
      <p:sp>
        <p:nvSpPr>
          <p:cNvPr id="477" name="Google Shape;477;p7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8" name="Google Shape;478;p70"/>
          <p:cNvGrpSpPr/>
          <p:nvPr/>
        </p:nvGrpSpPr>
        <p:grpSpPr>
          <a:xfrm>
            <a:off x="7876075" y="1775751"/>
            <a:ext cx="1271425" cy="1415499"/>
            <a:chOff x="7726850" y="2189901"/>
            <a:chExt cx="1271425" cy="1415499"/>
          </a:xfrm>
        </p:grpSpPr>
        <p:pic>
          <p:nvPicPr>
            <p:cNvPr id="479" name="Google Shape;479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26850" y="2272625"/>
              <a:ext cx="383725" cy="1259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70"/>
            <p:cNvSpPr txBox="1"/>
            <p:nvPr/>
          </p:nvSpPr>
          <p:spPr>
            <a:xfrm>
              <a:off x="8034375" y="2189901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Offense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1" name="Google Shape;481;p70"/>
            <p:cNvSpPr txBox="1"/>
            <p:nvPr/>
          </p:nvSpPr>
          <p:spPr>
            <a:xfrm>
              <a:off x="8034375" y="2703751"/>
              <a:ext cx="881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Neutral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2" name="Google Shape;482;p70"/>
            <p:cNvSpPr txBox="1"/>
            <p:nvPr/>
          </p:nvSpPr>
          <p:spPr>
            <a:xfrm>
              <a:off x="8034375" y="3211800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83" name="Google Shape;48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275" y="1461550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Database</a:t>
            </a:r>
            <a:endParaRPr/>
          </a:p>
        </p:txBody>
      </p:sp>
      <p:sp>
        <p:nvSpPr>
          <p:cNvPr id="489" name="Google Shape;489;p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Database</a:t>
            </a:r>
            <a:endParaRPr/>
          </a:p>
        </p:txBody>
      </p:sp>
      <p:sp>
        <p:nvSpPr>
          <p:cNvPr id="495" name="Google Shape;49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585A"/>
                </a:solidFill>
              </a:rPr>
              <a:t>Can identify play description, results and other information based on:</a:t>
            </a:r>
            <a:endParaRPr>
              <a:solidFill>
                <a:srgbClr val="54585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Team</a:t>
            </a:r>
            <a:endParaRPr>
              <a:solidFill>
                <a:srgbClr val="54585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Players</a:t>
            </a:r>
            <a:endParaRPr>
              <a:solidFill>
                <a:srgbClr val="54585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Routes Run</a:t>
            </a:r>
            <a:endParaRPr>
              <a:solidFill>
                <a:srgbClr val="54585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Location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example we can pull film for: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Out route and a Go route</a:t>
            </a:r>
            <a:endParaRPr>
              <a:solidFill>
                <a:srgbClr val="54585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Michael Thomas and Alvin Kamara lined up on the same side of the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DeAndre Hopkins running a comeback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496" name="Google Shape;496;p7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158677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18948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21732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247475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33142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36364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16" y="3931900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Actionable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3"/>
          <p:cNvSpPr txBox="1"/>
          <p:nvPr>
            <p:ph idx="1" type="body"/>
          </p:nvPr>
        </p:nvSpPr>
        <p:spPr>
          <a:xfrm>
            <a:off x="260875" y="969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</a:t>
            </a:r>
            <a:r>
              <a:rPr lang="en" sz="2200">
                <a:solidFill>
                  <a:srgbClr val="54585A"/>
                </a:solidFill>
              </a:rPr>
              <a:t>layer route profiles </a:t>
            </a:r>
            <a:endParaRPr sz="2200">
              <a:solidFill>
                <a:srgbClr val="54585A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Monitor player tendencies, usage and effectiveness</a:t>
            </a:r>
            <a:endParaRPr sz="20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Play evaluation metrics </a:t>
            </a:r>
            <a:endParaRPr sz="22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Evaluate the play book</a:t>
            </a:r>
            <a:endParaRPr sz="20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</a:t>
            </a:r>
            <a:r>
              <a:rPr lang="en" sz="2200">
                <a:solidFill>
                  <a:srgbClr val="54585A"/>
                </a:solidFill>
              </a:rPr>
              <a:t>lay database </a:t>
            </a:r>
            <a:endParaRPr sz="2200">
              <a:solidFill>
                <a:srgbClr val="54585A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Identify plays of interest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Pull film quickly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Save 1000s of hours tagging film</a:t>
            </a:r>
            <a:endParaRPr sz="2000"/>
          </a:p>
        </p:txBody>
      </p:sp>
      <p:sp>
        <p:nvSpPr>
          <p:cNvPr id="510" name="Google Shape;510;p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158677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253851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34902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395775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442527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Timeline</a:t>
            </a:r>
            <a:endParaRPr/>
          </a:p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Report: December 18th to January  22nd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We started on January 11th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Finalists Notified: February 4th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Finalist Presentations: February 27th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25" y="179257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Results!</a:t>
            </a:r>
            <a:endParaRPr/>
          </a:p>
        </p:txBody>
      </p:sp>
      <p:pic>
        <p:nvPicPr>
          <p:cNvPr id="521" name="Google Shape;5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398" y="1152476"/>
            <a:ext cx="4555202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75"/>
          <p:cNvSpPr txBox="1"/>
          <p:nvPr>
            <p:ph idx="1" type="body"/>
          </p:nvPr>
        </p:nvSpPr>
        <p:spPr>
          <a:xfrm>
            <a:off x="2854775" y="2129750"/>
            <a:ext cx="21462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4585A"/>
                </a:solidFill>
              </a:rPr>
              <a:t>Dani Chu</a:t>
            </a:r>
            <a:endParaRPr b="1" sz="1400">
              <a:solidFill>
                <a:srgbClr val="545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4585A"/>
                </a:solidFill>
                <a:uFill>
                  <a:noFill/>
                </a:uFill>
                <a:hlinkClick r:id="rId3"/>
              </a:rPr>
              <a:t>dani_chu@sfu.ca</a:t>
            </a:r>
            <a:endParaRPr b="1" sz="1400">
              <a:solidFill>
                <a:srgbClr val="545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4585A"/>
                </a:solidFill>
                <a:uFill>
                  <a:noFill/>
                </a:uFill>
                <a:hlinkClick r:id="rId4"/>
              </a:rPr>
              <a:t>@chuurveg</a:t>
            </a:r>
            <a:endParaRPr sz="1400">
              <a:solidFill>
                <a:srgbClr val="545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4585A"/>
              </a:solidFill>
            </a:endParaRPr>
          </a:p>
        </p:txBody>
      </p:sp>
      <p:sp>
        <p:nvSpPr>
          <p:cNvPr id="528" name="Google Shape;528;p75"/>
          <p:cNvSpPr txBox="1"/>
          <p:nvPr>
            <p:ph idx="4294967295" type="body"/>
          </p:nvPr>
        </p:nvSpPr>
        <p:spPr>
          <a:xfrm>
            <a:off x="5012675" y="2125700"/>
            <a:ext cx="21462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4585A"/>
                </a:solidFill>
              </a:rPr>
              <a:t>Matthew Reyers</a:t>
            </a:r>
            <a:endParaRPr b="1" sz="1400">
              <a:solidFill>
                <a:srgbClr val="545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4585A"/>
                </a:solidFill>
              </a:rPr>
              <a:t>matthew_reyers</a:t>
            </a:r>
            <a:r>
              <a:rPr lang="en" sz="1400">
                <a:solidFill>
                  <a:srgbClr val="54585A"/>
                </a:solidFill>
                <a:uFill>
                  <a:noFill/>
                </a:uFill>
                <a:hlinkClick r:id="rId5"/>
              </a:rPr>
              <a:t>@sfu.ca</a:t>
            </a:r>
            <a:endParaRPr b="1" sz="1400"/>
          </a:p>
        </p:txBody>
      </p:sp>
      <p:sp>
        <p:nvSpPr>
          <p:cNvPr id="529" name="Google Shape;529;p75"/>
          <p:cNvSpPr txBox="1"/>
          <p:nvPr>
            <p:ph idx="4294967295" type="body"/>
          </p:nvPr>
        </p:nvSpPr>
        <p:spPr>
          <a:xfrm>
            <a:off x="2854775" y="2979095"/>
            <a:ext cx="22491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4585A"/>
                </a:solidFill>
              </a:rPr>
              <a:t>James Thomson</a:t>
            </a:r>
            <a:endParaRPr b="1" sz="1400">
              <a:solidFill>
                <a:srgbClr val="545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4585A"/>
                </a:solidFill>
                <a:uFill>
                  <a:noFill/>
                </a:uFill>
                <a:hlinkClick r:id="rId6"/>
              </a:rPr>
              <a:t>james_thomson_2@sfu.ca</a:t>
            </a:r>
            <a:endParaRPr sz="1400">
              <a:solidFill>
                <a:srgbClr val="545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530" name="Google Shape;530;p75"/>
          <p:cNvSpPr txBox="1"/>
          <p:nvPr>
            <p:ph idx="4294967295" type="ctrTitle"/>
          </p:nvPr>
        </p:nvSpPr>
        <p:spPr>
          <a:xfrm>
            <a:off x="666600" y="868288"/>
            <a:ext cx="45315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You!</a:t>
            </a:r>
            <a:endParaRPr sz="3600"/>
          </a:p>
        </p:txBody>
      </p:sp>
      <p:sp>
        <p:nvSpPr>
          <p:cNvPr id="531" name="Google Shape;531;p75"/>
          <p:cNvSpPr txBox="1"/>
          <p:nvPr>
            <p:ph idx="4294967295" type="subTitle"/>
          </p:nvPr>
        </p:nvSpPr>
        <p:spPr>
          <a:xfrm>
            <a:off x="666600" y="1469200"/>
            <a:ext cx="54102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54585A"/>
                </a:solidFill>
              </a:rPr>
              <a:t>Any Questions?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532" name="Google Shape;532;p75"/>
          <p:cNvSpPr txBox="1"/>
          <p:nvPr>
            <p:ph idx="4294967295" type="body"/>
          </p:nvPr>
        </p:nvSpPr>
        <p:spPr>
          <a:xfrm>
            <a:off x="5012675" y="2979100"/>
            <a:ext cx="17184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4585A"/>
                </a:solidFill>
              </a:rPr>
              <a:t>Lucas</a:t>
            </a:r>
            <a:r>
              <a:rPr b="1" lang="en" sz="1400"/>
              <a:t> </a:t>
            </a:r>
            <a:r>
              <a:rPr b="1" lang="en" sz="1400">
                <a:solidFill>
                  <a:srgbClr val="54585A"/>
                </a:solidFill>
              </a:rPr>
              <a:t>Wu</a:t>
            </a:r>
            <a:endParaRPr b="1" sz="1400">
              <a:solidFill>
                <a:srgbClr val="545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4585A"/>
                </a:solidFill>
                <a:uFill>
                  <a:noFill/>
                </a:uFill>
                <a:hlinkClick r:id="rId7"/>
              </a:rPr>
              <a:t>yifan_wu@sfu.ca</a:t>
            </a:r>
            <a:endParaRPr sz="1400">
              <a:solidFill>
                <a:srgbClr val="545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4585A"/>
              </a:solidFill>
            </a:endParaRPr>
          </a:p>
        </p:txBody>
      </p:sp>
      <p:sp>
        <p:nvSpPr>
          <p:cNvPr id="533" name="Google Shape;533;p75"/>
          <p:cNvSpPr txBox="1"/>
          <p:nvPr>
            <p:ph idx="1" type="body"/>
          </p:nvPr>
        </p:nvSpPr>
        <p:spPr>
          <a:xfrm>
            <a:off x="1897650" y="2378200"/>
            <a:ext cx="9942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4585A"/>
                </a:solidFill>
              </a:rPr>
              <a:t>Email:</a:t>
            </a:r>
            <a:endParaRPr b="1" sz="1400">
              <a:solidFill>
                <a:srgbClr val="545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4585A"/>
                </a:solidFill>
              </a:rPr>
              <a:t>Twitter:</a:t>
            </a:r>
            <a:endParaRPr b="1" sz="1400">
              <a:solidFill>
                <a:srgbClr val="54585A"/>
              </a:solidFill>
            </a:endParaRPr>
          </a:p>
        </p:txBody>
      </p:sp>
      <p:sp>
        <p:nvSpPr>
          <p:cNvPr id="534" name="Google Shape;534;p75"/>
          <p:cNvSpPr txBox="1"/>
          <p:nvPr>
            <p:ph idx="1" type="body"/>
          </p:nvPr>
        </p:nvSpPr>
        <p:spPr>
          <a:xfrm>
            <a:off x="1897650" y="3200400"/>
            <a:ext cx="9942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4585A"/>
                </a:solidFill>
              </a:rPr>
              <a:t>Email:</a:t>
            </a:r>
            <a:endParaRPr b="1" sz="1400">
              <a:solidFill>
                <a:srgbClr val="5458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54585A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/>
          <p:nvPr>
            <p:ph type="title"/>
          </p:nvPr>
        </p:nvSpPr>
        <p:spPr>
          <a:xfrm>
            <a:off x="311700" y="391350"/>
            <a:ext cx="42915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remember</a:t>
            </a:r>
            <a:endParaRPr/>
          </a:p>
        </p:txBody>
      </p:sp>
      <p:sp>
        <p:nvSpPr>
          <p:cNvPr id="540" name="Google Shape;540;p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25" y="1070444"/>
            <a:ext cx="6832875" cy="37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7"/>
          <p:cNvSpPr txBox="1"/>
          <p:nvPr>
            <p:ph type="title"/>
          </p:nvPr>
        </p:nvSpPr>
        <p:spPr>
          <a:xfrm>
            <a:off x="311700" y="391350"/>
            <a:ext cx="79149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we forget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57" y="1117857"/>
            <a:ext cx="6513875" cy="36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" name="Google Shape;553;p78"/>
          <p:cNvGraphicFramePr/>
          <p:nvPr/>
        </p:nvGraphicFramePr>
        <p:xfrm>
          <a:off x="756000" y="185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{54A577B9-833B-489D-B761-809FE60DB4C7}</a:tableStyleId>
              </a:tblPr>
              <a:tblGrid>
                <a:gridCol w="823500"/>
                <a:gridCol w="2777775"/>
                <a:gridCol w="1904975"/>
                <a:gridCol w="2125750"/>
              </a:tblGrid>
              <a:tr h="179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Rank</a:t>
                      </a:r>
                      <a:endParaRPr b="1"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Play Design</a:t>
                      </a:r>
                      <a:endParaRPr b="1"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Mean Ownership</a:t>
                      </a:r>
                      <a:endParaRPr b="1"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SD of Ownership</a:t>
                      </a:r>
                      <a:endParaRPr b="1"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Out, 1 In, 2 Flat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0.35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0.11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 Go, 1 Block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0.34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0.09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Go, 2 Out, 1 Block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0.32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0.06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Go, 2 Out, 1 Flat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0.32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0.07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Go, 1 Out, 1 In, 1 Flat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0.31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0.09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 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45/45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3 In, 1 Flat, 1 Block 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0.22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0.05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4" name="Google Shape;554;p7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Process-based Play Evaluation</a:t>
            </a:r>
            <a:endParaRPr/>
          </a:p>
        </p:txBody>
      </p:sp>
      <p:sp>
        <p:nvSpPr>
          <p:cNvPr id="555" name="Google Shape;555;p78"/>
          <p:cNvSpPr txBox="1"/>
          <p:nvPr>
            <p:ph idx="1" type="body"/>
          </p:nvPr>
        </p:nvSpPr>
        <p:spPr>
          <a:xfrm>
            <a:off x="311700" y="1152475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 5 Play Designs for Field Ownership (min 20 observations)</a:t>
            </a:r>
            <a:endParaRPr/>
          </a:p>
        </p:txBody>
      </p:sp>
      <p:sp>
        <p:nvSpPr>
          <p:cNvPr id="556" name="Google Shape;556;p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Profiles (WR, TE, RB)</a:t>
            </a:r>
            <a:endParaRPr/>
          </a:p>
        </p:txBody>
      </p:sp>
      <p:sp>
        <p:nvSpPr>
          <p:cNvPr id="562" name="Google Shape;562;p7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Quantify Openness?</a:t>
            </a:r>
            <a:endParaRPr/>
          </a:p>
        </p:txBody>
      </p:sp>
      <p:sp>
        <p:nvSpPr>
          <p:cNvPr id="569" name="Google Shape;569;p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475" y="1079400"/>
            <a:ext cx="4262733" cy="372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21" y="1057825"/>
            <a:ext cx="4208854" cy="372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Models</a:t>
            </a:r>
            <a:endParaRPr/>
          </a:p>
        </p:txBody>
      </p:sp>
      <p:sp>
        <p:nvSpPr>
          <p:cNvPr id="577" name="Google Shape;577;p8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8" name="Google Shape;578;p81"/>
          <p:cNvPicPr preferRelativeResize="0"/>
          <p:nvPr/>
        </p:nvPicPr>
        <p:blipFill rotWithShape="1">
          <a:blip r:embed="rId3">
            <a:alphaModFix/>
          </a:blip>
          <a:srcRect b="6663" l="0" r="0" t="13342"/>
          <a:stretch/>
        </p:blipFill>
        <p:spPr>
          <a:xfrm>
            <a:off x="152400" y="1093650"/>
            <a:ext cx="8067702" cy="39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Expected Points Added (EPA)?</a:t>
            </a:r>
            <a:endParaRPr/>
          </a:p>
        </p:txBody>
      </p:sp>
      <p:sp>
        <p:nvSpPr>
          <p:cNvPr id="584" name="Google Shape;584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Created by Carnegie Mellon Researchers Ron Yurko, Sam Ventura, Maxim Horowitz</a:t>
            </a:r>
            <a:endParaRPr>
              <a:solidFill>
                <a:srgbClr val="54585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Method for evaluating plays</a:t>
            </a:r>
            <a:endParaRPr>
              <a:solidFill>
                <a:srgbClr val="54585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5 yards are valued more on 2nd and 4 then 3rd and 8</a:t>
            </a:r>
            <a:endParaRPr>
              <a:solidFill>
                <a:srgbClr val="54585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Takes into account down, distance, time on clock, timeouts remaining, etc.</a:t>
            </a:r>
            <a:endParaRPr>
              <a:solidFill>
                <a:srgbClr val="54585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Does not take into account: team strengths, play/drive sequencing</a:t>
            </a:r>
            <a:endParaRPr>
              <a:solidFill>
                <a:srgbClr val="54585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Play can be measured as </a:t>
            </a:r>
            <a:endParaRPr>
              <a:solidFill>
                <a:srgbClr val="54585A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</a:pPr>
            <a:r>
              <a:rPr lang="en">
                <a:solidFill>
                  <a:srgbClr val="54585A"/>
                </a:solidFill>
              </a:rPr>
              <a:t>Successful or Unsuccessful</a:t>
            </a:r>
            <a:endParaRPr>
              <a:solidFill>
                <a:srgbClr val="54585A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</a:pPr>
            <a:r>
              <a:rPr lang="en">
                <a:solidFill>
                  <a:srgbClr val="54585A"/>
                </a:solidFill>
              </a:rPr>
              <a:t>Or by an actual value 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585" name="Google Shape;585;p8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Route Combinations</a:t>
            </a:r>
            <a:endParaRPr/>
          </a:p>
        </p:txBody>
      </p:sp>
      <p:sp>
        <p:nvSpPr>
          <p:cNvPr id="591" name="Google Shape;591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Font typeface="Lato"/>
              <a:buChar char="●"/>
            </a:pPr>
            <a:r>
              <a:rPr lang="en">
                <a:solidFill>
                  <a:srgbClr val="54585A"/>
                </a:solidFill>
              </a:rPr>
              <a:t>Accounting for Defensive Packages, Men in Box, Pass Rushers</a:t>
            </a:r>
            <a:endParaRPr>
              <a:solidFill>
                <a:srgbClr val="54585A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Model a Route Combinations effect on Success Rate and EPA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592" name="Google Shape;592;p8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Finalist Presentations</a:t>
            </a:r>
            <a:endParaRPr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Indianapolis, NFL Combine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5 minute presentation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60 minute poster chat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925" y="2857275"/>
            <a:ext cx="3571701" cy="19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8925"/>
            <a:ext cx="9143999" cy="608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8925"/>
            <a:ext cx="9143999" cy="608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NFL player tracking data from the first 6 weeks of the 2017 regular season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10 frames per second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(x, y) location of each player and the ball 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7,000 passing plays, 34,000 routes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25" y="22983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25" y="2798487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25" y="3298662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